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28" r:id="rId4"/>
    <p:sldId id="329" r:id="rId5"/>
    <p:sldId id="331" r:id="rId6"/>
    <p:sldId id="330" r:id="rId7"/>
    <p:sldId id="332" r:id="rId8"/>
    <p:sldId id="333" r:id="rId9"/>
    <p:sldId id="33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>
        <p:scale>
          <a:sx n="75" d="100"/>
          <a:sy n="75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D29D-35CA-4EA2-871C-CF73250BC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372FDD-E0FC-44C5-9353-E186048F1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FDF50F-F0A1-4574-932A-1D74831A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7456D6-CEBB-4DCB-B8D9-321E335D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C99776-B70A-4ACD-A3AC-42A122A3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16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6A92F-6A07-4518-8889-4315E32C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891297-4CF4-4DF5-99A3-50898B156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A9BD31-A64A-4EF8-A163-85119454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89106B-78B6-448D-80BC-F0EEE17D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373510-F452-41BF-A67C-FE288DD1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9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CCA81A-E398-40FD-83F3-5AA802CCC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05E297-0F6D-4F77-9B8E-2C3D31643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580EB1-BA92-476C-919F-7E4C9B1E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189698-9E03-4B91-B7FB-02BEE935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4A5185-41D8-45A5-95DB-4BABB4F1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65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91887-7AE7-4474-9D4B-A48A4AA3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6C6D5F-F1B1-4E5B-B80E-72C7AC18E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75F804-3541-471F-880B-CD8C80FB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1BCE05-FD99-49F4-9EDE-4820D99F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B37322-E6BB-427D-A7C8-5306BF08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00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70434-1F64-41D1-9B59-E8398F04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C5D49B-ECB5-499A-9FC0-A84B5607B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71FABA-63B8-49AE-89E5-D362E68F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E60BEA-9109-4EAF-AAD0-4C9DD0BA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0AE30-0036-414A-88EC-72666BBF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2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8C55-373B-467E-8ED7-7064F000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0E7518-3E1D-40CF-AF8B-EFAE0752B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3E0929-7B93-4E83-A114-7C2946D23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E49601-5DE6-4E78-BC6F-7680BE82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F9F365-F006-433E-A393-594DD013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B80BF1-A8B7-4461-9580-A47179E2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18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66E82-9B81-4E30-8FCF-5021790C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C27AB2-5110-4641-8D0C-CE19E613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3D229B-BF30-4DBB-B569-21FEAAFFE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22B56D-8037-4CB9-AE53-2034F8C86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C312B4-CD55-46AA-B625-593F8C360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B823827-AD15-4D9A-A294-B6891A7F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736080-6EE3-4B3D-A51E-2F82C5AC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649170-32AC-4D76-B75A-567EB50C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16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B2673-DDD6-46FF-9744-9C157A80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2F9F-D910-479A-9CE3-F4A7BF6F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03E273-47AF-4161-A9B2-0699B435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9E7BDE-EEE3-4601-9EA1-84A6F009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90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5820394-B664-43AA-9FF2-4DBF351F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F6010-8F00-4C32-BEA7-A6A57F20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8C1D93-F82D-431C-9301-23D018DA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94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B7581-4449-477C-B7A6-9BF20342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85363-E915-4E26-83B5-9C2E1C0E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ECE4C5-9FD8-4B05-9370-28C04EA5C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44F6AE-A5D3-4077-806E-F7FBD407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DB7734-94DB-4EBA-BF2C-8BE52305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B4C9D-36AC-4BAE-984F-1BBE6A3F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55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5EDF3-5E28-4F5C-B14B-919B170C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DDBC9B-0CD6-4C9F-B75D-CF79B7E92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797F93-2236-432A-8F0E-044DAB89A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853762-BBBF-42E8-909F-732FE0C4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321A40-6AE6-462C-A87E-9D1880F2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1B3612-B666-4B40-A373-CA68A434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4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A70781-42EF-478E-B980-64A12F25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4277C1-E806-496A-AC1B-9DBF1FFAC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EF68CF-75A8-42C8-AE42-07EEDD131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98FF-986C-478F-95E6-D5D55D9D97B3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B38AF4-1266-4568-BE61-FD0C0BFB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DF7A67-D1F4-4026-8F3E-9CD47D9A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78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Wet_van_behoud_van_energie" TargetMode="External"/><Relationship Id="rId5" Type="http://schemas.openxmlformats.org/officeDocument/2006/relationships/hyperlink" Target="https://nl.wikipedia.org/wiki/Arbeid_(natuurkunde)" TargetMode="Externa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nl-NL" sz="6600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rmAutofit/>
          </a:bodyPr>
          <a:lstStyle/>
          <a:p>
            <a:r>
              <a:rPr lang="nl-NL" sz="1500" dirty="0">
                <a:solidFill>
                  <a:srgbClr val="FFFFFF"/>
                </a:solidFill>
              </a:rPr>
              <a:t>Inleiding in water en energie bij je thuis</a:t>
            </a:r>
          </a:p>
          <a:p>
            <a:r>
              <a:rPr lang="nl-NL" sz="1500" dirty="0">
                <a:solidFill>
                  <a:srgbClr val="FFFFFF"/>
                </a:solidFill>
              </a:rPr>
              <a:t>Les 1 Elektriciteit wat is dat?</a:t>
            </a:r>
          </a:p>
        </p:txBody>
      </p:sp>
    </p:spTree>
    <p:extLst>
      <p:ext uri="{BB962C8B-B14F-4D97-AF65-F5344CB8AC3E}">
        <p14:creationId xmlns:p14="http://schemas.microsoft.com/office/powerpoint/2010/main" val="62354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1905" y="-27107"/>
            <a:ext cx="4977976" cy="145405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Wat is Energie?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3C13047-FBAE-4404-BA84-9CE9825D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1244600"/>
            <a:ext cx="4977578" cy="4816372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Energie wordt wel aangeduid als de mogelijkheid om </a:t>
            </a:r>
            <a:r>
              <a:rPr lang="nl-NL" sz="2400" dirty="0">
                <a:solidFill>
                  <a:srgbClr val="000000"/>
                </a:solidFill>
                <a:hlinkClick r:id="rId5" tooltip="Arbeid (natuurkunde)"/>
              </a:rPr>
              <a:t>arbeid</a:t>
            </a:r>
            <a:r>
              <a:rPr lang="nl-NL" sz="2400" dirty="0">
                <a:solidFill>
                  <a:srgbClr val="000000"/>
                </a:solidFill>
              </a:rPr>
              <a:t> te verrichten,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of ruimer: de mogelijkheid om een verandering te bewerkstelligen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De totale energie van een systeem is de optelsom van alle energieën, namelijk; thermische, mechanische, kinetische, potentiële, </a:t>
            </a:r>
            <a:r>
              <a:rPr lang="nl-NL" sz="2400" dirty="0">
                <a:solidFill>
                  <a:schemeClr val="accent1"/>
                </a:solidFill>
              </a:rPr>
              <a:t>elektrische</a:t>
            </a:r>
            <a:r>
              <a:rPr lang="nl-NL" sz="2400" dirty="0">
                <a:solidFill>
                  <a:srgbClr val="000000"/>
                </a:solidFill>
              </a:rPr>
              <a:t>, magnetische, chemische en nucleaire energie.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 b="1" dirty="0"/>
              <a:t>Wet</a:t>
            </a:r>
            <a:r>
              <a:rPr lang="nl-NL" sz="2400" dirty="0"/>
              <a:t> </a:t>
            </a:r>
            <a:r>
              <a:rPr lang="nl-NL" sz="2400" b="1" dirty="0"/>
              <a:t>van behoud van energie</a:t>
            </a:r>
            <a:r>
              <a:rPr lang="nl-NL" sz="2400" dirty="0"/>
              <a:t>: totale hoeveelheid energie in een geïsoleerd systeem blijft te allen tijde constant. Energie kan worden omgezet van de ene in de andere vorm</a:t>
            </a:r>
            <a:endParaRPr lang="nl-NL" sz="2400" dirty="0">
              <a:hlinkClick r:id="rId6"/>
            </a:endParaRP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7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3C2DE-2E7B-4C16-939D-B641D09E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/>
              <a:t>Transport van elektrische deeltjes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30777B5-6E9F-4827-ADF9-19AA69CB0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96" t="17531" r="37155" b="17487"/>
          <a:stretch/>
        </p:blipFill>
        <p:spPr>
          <a:xfrm>
            <a:off x="838200" y="1310322"/>
            <a:ext cx="7162800" cy="49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7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27D73A-0573-46CE-899F-96FBA127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Verklaring elektrische verschijnselen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D66CFA-F233-487D-8FCA-6FA637D0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0000"/>
                </a:solidFill>
              </a:rPr>
              <a:t>+ deeltjes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0000"/>
                </a:solidFill>
              </a:rPr>
              <a:t>- deeltjes</a:t>
            </a:r>
          </a:p>
          <a:p>
            <a:pPr marL="0" indent="0">
              <a:buNone/>
            </a:pPr>
            <a:endParaRPr lang="nl-NL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000000"/>
                </a:solidFill>
              </a:rPr>
              <a:t>Aantrekkende krachten 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0000"/>
                </a:solidFill>
              </a:rPr>
              <a:t>Afstotende krachten</a:t>
            </a: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4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7D73A-0573-46CE-899F-96FBA127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Verklaring elektrische verschijnselen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D66CFA-F233-487D-8FCA-6FA637D0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nl-NL" dirty="0"/>
              <a:t>Binnen een stof zijn de + en – deeltjes zo gemengd dat er geen elektriciteit optreedt.</a:t>
            </a:r>
          </a:p>
          <a:p>
            <a:r>
              <a:rPr lang="nl-NL" dirty="0"/>
              <a:t>Elektriciteit ontstaat pas als je ze door wrijving (doek en staaf) chemisch (batterij, accu) of magnetisch (dynamo) deeltjes van elkaar weet te scheiden.</a:t>
            </a:r>
            <a:endParaRPr lang="nl-NL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chemeClr val="accent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4A4908-0279-4281-B35C-409345F41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6" t="22233" r="31334" b="41897"/>
          <a:stretch/>
        </p:blipFill>
        <p:spPr>
          <a:xfrm>
            <a:off x="7340600" y="1319054"/>
            <a:ext cx="3388360" cy="182218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0C7DAA6-4625-492E-A4F1-AE2D7B619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67" t="21913" r="27666" b="31250"/>
          <a:stretch/>
        </p:blipFill>
        <p:spPr>
          <a:xfrm>
            <a:off x="7340600" y="3141239"/>
            <a:ext cx="3388360" cy="34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1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7211-5551-41C2-AC78-C7DB61A9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Isolatoren &amp; Geleiders</a:t>
            </a: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5B51D7-7A2C-49E9-9593-ACFBE14C3A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336675"/>
            <a:ext cx="53086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A519BA4-9B4F-4EE5-AC95-18EA75296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66" t="26841" r="24741" b="47174"/>
          <a:stretch/>
        </p:blipFill>
        <p:spPr>
          <a:xfrm>
            <a:off x="6369050" y="4090987"/>
            <a:ext cx="4578350" cy="21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C1AF08-E236-400D-878A-C7B72D8F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Lading, Spanning en Stroom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B656FE-B83E-4686-9E07-BBE9E5E3C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218" y="813683"/>
            <a:ext cx="4779958" cy="5230634"/>
          </a:xfrm>
        </p:spPr>
        <p:txBody>
          <a:bodyPr anchor="ctr">
            <a:normAutofit lnSpcReduction="10000"/>
          </a:bodyPr>
          <a:lstStyle/>
          <a:p>
            <a:r>
              <a:rPr lang="nl-NL" sz="2400" b="1" dirty="0">
                <a:solidFill>
                  <a:srgbClr val="000000"/>
                </a:solidFill>
              </a:rPr>
              <a:t>Elektrische lading</a:t>
            </a:r>
            <a:r>
              <a:rPr lang="nl-NL" sz="2400" dirty="0">
                <a:solidFill>
                  <a:srgbClr val="000000"/>
                </a:solidFill>
              </a:rPr>
              <a:t>: tekort/teveel aan één van de twee soorten elektrisch geladen deeltjes (+ ionen of vrije elektronen)</a:t>
            </a:r>
          </a:p>
          <a:p>
            <a:r>
              <a:rPr lang="nl-NL" sz="2400" b="1" dirty="0">
                <a:solidFill>
                  <a:srgbClr val="000000"/>
                </a:solidFill>
              </a:rPr>
              <a:t>Elektrische spanning </a:t>
            </a:r>
            <a:r>
              <a:rPr lang="nl-NL" sz="2400" dirty="0">
                <a:solidFill>
                  <a:srgbClr val="000000"/>
                </a:solidFill>
              </a:rPr>
              <a:t>(druk): veroorzaakt door de elektronische krachten die elektrische ladingen op elkaar uitoefenen. (eenheid volt </a:t>
            </a:r>
            <a:r>
              <a:rPr lang="nl-NL" sz="2400" i="1" dirty="0">
                <a:solidFill>
                  <a:srgbClr val="000000"/>
                </a:solidFill>
              </a:rPr>
              <a:t>V</a:t>
            </a:r>
            <a:r>
              <a:rPr lang="nl-NL" sz="2400" dirty="0">
                <a:solidFill>
                  <a:srgbClr val="000000"/>
                </a:solidFill>
              </a:rPr>
              <a:t>)</a:t>
            </a:r>
          </a:p>
          <a:p>
            <a:r>
              <a:rPr lang="nl-NL" sz="2400" b="1" dirty="0">
                <a:solidFill>
                  <a:srgbClr val="000000"/>
                </a:solidFill>
              </a:rPr>
              <a:t>Elektrische stroom</a:t>
            </a:r>
            <a:r>
              <a:rPr lang="nl-NL" sz="2400" dirty="0">
                <a:solidFill>
                  <a:srgbClr val="000000"/>
                </a:solidFill>
              </a:rPr>
              <a:t>: is een stroom van lading die ontstaat als je een plaats van hoge spanning (+ pool) verbindt met een plaats van lage spanning (- pool) (eenheid ampère </a:t>
            </a:r>
            <a:r>
              <a:rPr lang="nl-NL" sz="2400" i="1" dirty="0">
                <a:solidFill>
                  <a:srgbClr val="000000"/>
                </a:solidFill>
              </a:rPr>
              <a:t>A</a:t>
            </a:r>
            <a:r>
              <a:rPr lang="nl-NL" sz="2400" dirty="0">
                <a:solidFill>
                  <a:srgbClr val="000000"/>
                </a:solidFill>
              </a:rPr>
              <a:t>)</a:t>
            </a:r>
            <a:endParaRPr lang="nl-NL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1868A2-6687-407E-ADB8-5C57FFFF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307655"/>
            <a:ext cx="4977976" cy="145405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Vermogen &amp; Energiegebruik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F0480E-5133-40AA-A6F0-274E15F3E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7140E7-1577-4057-8182-2F10C7AD4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Vermogen = P (eenheid Watt </a:t>
            </a:r>
            <a:r>
              <a:rPr lang="nl-NL" sz="2000" i="1" dirty="0">
                <a:solidFill>
                  <a:srgbClr val="000000"/>
                </a:solidFill>
              </a:rPr>
              <a:t>W</a:t>
            </a:r>
            <a:r>
              <a:rPr lang="nl-NL" sz="20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Spanning = U (eenheid Volt </a:t>
            </a:r>
            <a:r>
              <a:rPr lang="nl-NL" sz="2000" i="1" dirty="0">
                <a:solidFill>
                  <a:srgbClr val="000000"/>
                </a:solidFill>
              </a:rPr>
              <a:t>V</a:t>
            </a:r>
            <a:r>
              <a:rPr lang="nl-NL" sz="20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Stroom = I (eenheid Ampère A)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P = U ∙ I</a:t>
            </a:r>
          </a:p>
          <a:p>
            <a:pPr marL="0" indent="0"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Energiegebruik = E (eenheid kilowattuur </a:t>
            </a:r>
            <a:r>
              <a:rPr lang="nl-NL" sz="2000" i="1" dirty="0">
                <a:solidFill>
                  <a:srgbClr val="000000"/>
                </a:solidFill>
              </a:rPr>
              <a:t>kWh</a:t>
            </a:r>
            <a:r>
              <a:rPr lang="nl-NL" sz="2000" dirty="0">
                <a:solidFill>
                  <a:srgbClr val="000000"/>
                </a:solidFill>
              </a:rPr>
              <a:t>)  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Vermogen = P (eenheid kilowatt k</a:t>
            </a:r>
            <a:r>
              <a:rPr lang="nl-NL" sz="2000" i="1" dirty="0">
                <a:solidFill>
                  <a:srgbClr val="000000"/>
                </a:solidFill>
              </a:rPr>
              <a:t>W</a:t>
            </a:r>
            <a:r>
              <a:rPr lang="nl-NL" sz="20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Tijd = t (eenheid uur </a:t>
            </a:r>
            <a:r>
              <a:rPr lang="nl-NL" sz="2000" i="1" dirty="0">
                <a:solidFill>
                  <a:srgbClr val="000000"/>
                </a:solidFill>
              </a:rPr>
              <a:t>h</a:t>
            </a:r>
            <a:r>
              <a:rPr lang="nl-NL" sz="20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E = P ∙ t</a:t>
            </a:r>
          </a:p>
          <a:p>
            <a:pPr marL="0" indent="0">
              <a:buNone/>
            </a:pPr>
            <a:endParaRPr lang="nl-N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7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D8B01-4088-46F6-A521-87D4B655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BFB678-2EA7-4919-A969-A51E05B40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uit de bundel 6.0 Elektriciteit 1 in § 4.2 Opgave 1 t/m 4</a:t>
            </a:r>
          </a:p>
          <a:p>
            <a:endParaRPr lang="nl-NL" dirty="0"/>
          </a:p>
          <a:p>
            <a:r>
              <a:rPr lang="nl-NL" dirty="0"/>
              <a:t>Maak uit de bundel 4.0 Elektriciteit 2 in § 4.2 Opgave 1 t/m 4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12980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278</Words>
  <Application>Microsoft Office PowerPoint</Application>
  <PresentationFormat>Breedbeeld</PresentationFormat>
  <Paragraphs>39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Water en energie in beeld</vt:lpstr>
      <vt:lpstr>Wat is Energie?</vt:lpstr>
      <vt:lpstr>Transport van elektrische deeltjes</vt:lpstr>
      <vt:lpstr>Verklaring elektrische verschijnselen</vt:lpstr>
      <vt:lpstr>Verklaring elektrische verschijnselen</vt:lpstr>
      <vt:lpstr>Isolatoren &amp; Geleiders</vt:lpstr>
      <vt:lpstr>Lading, Spanning en Stroom</vt:lpstr>
      <vt:lpstr>Vermogen &amp; Energiegebruik</vt:lpstr>
      <vt:lpstr>Opdrachten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3</cp:revision>
  <dcterms:created xsi:type="dcterms:W3CDTF">2019-09-03T14:54:32Z</dcterms:created>
  <dcterms:modified xsi:type="dcterms:W3CDTF">2019-09-03T15:07:06Z</dcterms:modified>
</cp:coreProperties>
</file>